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ritannica.com/science/periosteum" TargetMode="External"/><Relationship Id="rId3" Type="http://schemas.openxmlformats.org/officeDocument/2006/relationships/hyperlink" Target="https://www.britannica.com/science/tissu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neuron with correct ends was not enough to show synapsing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Needed a way to connect them together without touching the ends of the dendrites because synapses are actually just spaces between two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Developed a structure that acted as a base for the neurons but also had a puzzle-like component to them in order for them to fit perfectly together so that a synapse could be shown properly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The insulating envelope of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myelin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that surrounds the core of a nerve fiber or axon and that facilitates the transmission of nerve impulses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Volkmann canals connect adjacent osteons and also connect the blood vessels of the Haversian canals with the </a:t>
            </a:r>
            <a:r>
              <a:rPr lang="en" sz="1350" u="sng">
                <a:solidFill>
                  <a:srgbClr val="106596"/>
                </a:solidFill>
                <a:highlight>
                  <a:srgbClr val="FFFFFF"/>
                </a:highlight>
                <a:hlinkClick r:id="rId2"/>
              </a:rPr>
              <a:t>periosteum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, the </a:t>
            </a:r>
            <a:r>
              <a:rPr lang="en" sz="1350" u="sng">
                <a:solidFill>
                  <a:srgbClr val="106596"/>
                </a:solidFill>
                <a:highlight>
                  <a:srgbClr val="FFFFFF"/>
                </a:highlight>
                <a:hlinkClick r:id="rId3"/>
              </a:rPr>
              <a:t>tissue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covering the bone’s outer surface.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0" y="2811780"/>
            <a:ext cx="9144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40"/>
              </a:spcBef>
              <a:buClr>
                <a:srgbClr val="7F7F7F"/>
              </a:buClr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528"/>
              </a:spcBef>
              <a:buClr>
                <a:srgbClr val="7F7F7F"/>
              </a:buClr>
              <a:buSzPct val="100000"/>
              <a:buFont typeface="Arial"/>
              <a:buChar char="•"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714500" marR="0" rtl="0" algn="l">
              <a:spcBef>
                <a:spcPts val="528"/>
              </a:spcBef>
              <a:buClr>
                <a:srgbClr val="7F7F7F"/>
              </a:buClr>
              <a:buSzPct val="100000"/>
              <a:buFont typeface="Arial"/>
              <a:buChar char="•"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rgbClr val="7F7F7F"/>
              </a:buClr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0" y="1954530"/>
            <a:ext cx="9144000" cy="1234500"/>
          </a:xfrm>
          <a:prstGeom prst="rect">
            <a:avLst/>
          </a:prstGeom>
          <a:solidFill>
            <a:schemeClr val="lt1">
              <a:alpha val="60780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960"/>
              </a:spcBef>
              <a:buClr>
                <a:schemeClr val="dk1"/>
              </a:buClr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Custom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9007" y="0"/>
            <a:ext cx="4572000" cy="49035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0" y="925830"/>
            <a:ext cx="9144000" cy="31548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7"/>
            <a:ext cx="8229600" cy="12684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611629"/>
            <a:ext cx="8229600" cy="29829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Char char="●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Char char="○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/>
          <p:nvPr/>
        </p:nvSpPr>
        <p:spPr>
          <a:xfrm>
            <a:off x="0" y="4896612"/>
            <a:ext cx="9144000" cy="2469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41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Relationship Id="rId8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ive.google.com/file/d/0B0PZNbhU25zkMjQtQlBCcllnWms/view" TargetMode="External"/><Relationship Id="rId4" Type="http://schemas.openxmlformats.org/officeDocument/2006/relationships/image" Target="../media/image3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274300" lIns="274300" rIns="274300" wrap="square" tIns="27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3D Modeling of Neurons and Bones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0" y="3155955"/>
            <a:ext cx="9144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Vy-Linh Gale, Xinyi Susan Xu, Maria Dooling</a:t>
            </a:r>
          </a:p>
        </p:txBody>
      </p:sp>
      <p:pic>
        <p:nvPicPr>
          <p:cNvPr descr="nyu_short_white.png" id="76" name="Shape 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3806190"/>
            <a:ext cx="1347000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What’s Been Done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0" y="1086050"/>
            <a:ext cx="91248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Printing synapses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Puzzle piece bases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Gap between represented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37" y="2427775"/>
            <a:ext cx="4646925" cy="18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171800" y="4233050"/>
            <a:ext cx="4914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Possible synapse representation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057024" y="-268324"/>
            <a:ext cx="2504824" cy="333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18725" y="2257068"/>
            <a:ext cx="2381426" cy="317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What’s Been Done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0" y="818375"/>
            <a:ext cx="42447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Print Testing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MOJO Printer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No supports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58" name="Shape 158"/>
          <p:cNvSpPr txBox="1"/>
          <p:nvPr/>
        </p:nvSpPr>
        <p:spPr>
          <a:xfrm>
            <a:off x="3274175" y="4011775"/>
            <a:ext cx="4837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Neuron with smaller base printed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00" y="1984075"/>
            <a:ext cx="3266149" cy="24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609" y="1238349"/>
            <a:ext cx="3468515" cy="26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What’s Been Done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0" y="818375"/>
            <a:ext cx="42447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Final Print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Elite Printer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No supports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Larger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28362" y="31675"/>
            <a:ext cx="2275474" cy="302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7501" l="0" r="0" t="12943"/>
          <a:stretch/>
        </p:blipFill>
        <p:spPr>
          <a:xfrm>
            <a:off x="205225" y="2606199"/>
            <a:ext cx="3695149" cy="220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5">
            <a:alphaModFix/>
          </a:blip>
          <a:srcRect b="31426" l="0" r="0" t="12213"/>
          <a:stretch/>
        </p:blipFill>
        <p:spPr>
          <a:xfrm>
            <a:off x="4015399" y="2787274"/>
            <a:ext cx="4787553" cy="202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4015400" y="2107125"/>
            <a:ext cx="1759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Elite Neuron Prints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Progression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97" y="565274"/>
            <a:ext cx="168592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343" y="1022474"/>
            <a:ext cx="2409824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5">
            <a:alphaModFix/>
          </a:blip>
          <a:srcRect b="0" l="18868" r="25470" t="0"/>
          <a:stretch/>
        </p:blipFill>
        <p:spPr>
          <a:xfrm rot="-5400000">
            <a:off x="6509025" y="174761"/>
            <a:ext cx="145732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6">
            <a:alphaModFix/>
          </a:blip>
          <a:srcRect b="0" l="10775" r="4442" t="0"/>
          <a:stretch/>
        </p:blipFill>
        <p:spPr>
          <a:xfrm>
            <a:off x="200216" y="2999775"/>
            <a:ext cx="2192050" cy="195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7">
            <a:alphaModFix/>
          </a:blip>
          <a:srcRect b="3610" l="0" r="0" t="9174"/>
          <a:stretch/>
        </p:blipFill>
        <p:spPr>
          <a:xfrm rot="-5400000">
            <a:off x="3162129" y="2745787"/>
            <a:ext cx="2076450" cy="24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0187" y="2803661"/>
            <a:ext cx="2916579" cy="218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2084162" y="1621450"/>
            <a:ext cx="451500" cy="2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5012410" y="1735600"/>
            <a:ext cx="451500" cy="2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2469006" y="3842512"/>
            <a:ext cx="451500" cy="2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5451516" y="3842512"/>
            <a:ext cx="451500" cy="2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748989" y="2548802"/>
            <a:ext cx="306000" cy="26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673270" y="2548802"/>
            <a:ext cx="306000" cy="26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8673629" y="2386841"/>
            <a:ext cx="306000" cy="26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5104275" y="4723491"/>
            <a:ext cx="306000" cy="26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5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084179" y="4685266"/>
            <a:ext cx="306000" cy="26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8580779" y="4723491"/>
            <a:ext cx="306000" cy="26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Issues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0" y="1086050"/>
            <a:ext cx="91248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Difficulty finding neuron tracings that download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Variability in neurons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Quantity of neuron prints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Different sizes of Elite prints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Future Goals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0" y="1086050"/>
            <a:ext cx="91248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Print with Stratays J750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Show myelin sheaths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Thermoplastic Polyurethane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Have more neuron types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Print more freely synapsing neurons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Print with conducting metal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Show electrical impulses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899" y="550675"/>
            <a:ext cx="3015525" cy="14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502" y="2116175"/>
            <a:ext cx="3371224" cy="26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0" y="121125"/>
            <a:ext cx="71283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Bones Connection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4662" l="688" r="9881" t="15356"/>
          <a:stretch/>
        </p:blipFill>
        <p:spPr>
          <a:xfrm>
            <a:off x="0" y="1892175"/>
            <a:ext cx="5862144" cy="2948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b="7442" l="14227" r="22958" t="14791"/>
          <a:stretch/>
        </p:blipFill>
        <p:spPr>
          <a:xfrm>
            <a:off x="4447300" y="1235299"/>
            <a:ext cx="4478476" cy="311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0" y="121125"/>
            <a:ext cx="71283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Bones Connection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35806" r="0" t="0"/>
          <a:stretch/>
        </p:blipFill>
        <p:spPr>
          <a:xfrm rot="-5400000">
            <a:off x="2976575" y="-492178"/>
            <a:ext cx="3190851" cy="662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0" y="121125"/>
            <a:ext cx="56796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Bones (Osteons)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90525" y="1054125"/>
            <a:ext cx="55479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00"/>
              <a:t>Built </a:t>
            </a:r>
            <a:r>
              <a:rPr lang="en" sz="2000"/>
              <a:t>detachable </a:t>
            </a:r>
            <a:r>
              <a:rPr lang="en" sz="2000">
                <a:solidFill>
                  <a:schemeClr val="dk1"/>
                </a:solidFill>
              </a:rPr>
              <a:t>concentric</a:t>
            </a:r>
            <a:r>
              <a:rPr lang="en" sz="2000"/>
              <a:t> cylinders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19" y="3256885"/>
            <a:ext cx="1572475" cy="125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25" y="1611699"/>
            <a:ext cx="1572476" cy="1416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_Logo_Color.png"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467" y="467505"/>
            <a:ext cx="2711600" cy="58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6">
            <a:alphaModFix/>
          </a:blip>
          <a:srcRect b="12510" l="18619" r="40306" t="31186"/>
          <a:stretch/>
        </p:blipFill>
        <p:spPr>
          <a:xfrm>
            <a:off x="725099" y="1534224"/>
            <a:ext cx="3916474" cy="314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7">
            <a:alphaModFix/>
          </a:blip>
          <a:srcRect b="0" l="15597" r="0" t="0"/>
          <a:stretch/>
        </p:blipFill>
        <p:spPr>
          <a:xfrm>
            <a:off x="5140750" y="1611700"/>
            <a:ext cx="3148446" cy="27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0" y="121125"/>
            <a:ext cx="56796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Bones (Osteons)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25104" l="20475" r="7" t="25602"/>
          <a:stretch/>
        </p:blipFill>
        <p:spPr>
          <a:xfrm>
            <a:off x="1014701" y="1447800"/>
            <a:ext cx="3101952" cy="256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 b="18501" l="0" r="0" t="28501"/>
          <a:stretch/>
        </p:blipFill>
        <p:spPr>
          <a:xfrm>
            <a:off x="4613299" y="1466850"/>
            <a:ext cx="3627972" cy="256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JS031_2325.JPG" id="81" name="Shape 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idx="1" type="body"/>
          </p:nvPr>
        </p:nvSpPr>
        <p:spPr>
          <a:xfrm>
            <a:off x="0" y="-53169"/>
            <a:ext cx="9144000" cy="1234500"/>
          </a:xfrm>
          <a:prstGeom prst="rect">
            <a:avLst/>
          </a:prstGeom>
          <a:solidFill>
            <a:schemeClr val="lt1">
              <a:alpha val="60780"/>
            </a:schemeClr>
          </a:solidFill>
          <a:ln>
            <a:noFill/>
          </a:ln>
        </p:spPr>
        <p:txBody>
          <a:bodyPr anchorCtr="0" anchor="ctr" bIns="274300" lIns="274300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Overview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0" y="1017050"/>
            <a:ext cx="9144000" cy="3722100"/>
          </a:xfrm>
          <a:prstGeom prst="rect">
            <a:avLst/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Objectives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Background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Neurons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What has been done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Issues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Future Goals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Bones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Progress Made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Remaining Tasks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0" y="121125"/>
            <a:ext cx="56796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Bones (Osteons)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b="19309" l="0" r="0" t="25237"/>
          <a:stretch/>
        </p:blipFill>
        <p:spPr>
          <a:xfrm>
            <a:off x="605175" y="1308599"/>
            <a:ext cx="4102523" cy="303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4">
            <a:alphaModFix/>
          </a:blip>
          <a:srcRect b="28562" l="0" r="0" t="18505"/>
          <a:stretch/>
        </p:blipFill>
        <p:spPr>
          <a:xfrm>
            <a:off x="4240923" y="1308600"/>
            <a:ext cx="4297886" cy="303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471950" y="132900"/>
            <a:ext cx="56796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Bones (Osteons)</a:t>
            </a:r>
          </a:p>
        </p:txBody>
      </p:sp>
      <p:sp>
        <p:nvSpPr>
          <p:cNvPr id="249" name="Shape 249" title="My Movie.mp4">
            <a:hlinkClick r:id="rId3"/>
          </p:cNvPr>
          <p:cNvSpPr/>
          <p:nvPr/>
        </p:nvSpPr>
        <p:spPr>
          <a:xfrm>
            <a:off x="1333250" y="0"/>
            <a:ext cx="6556166" cy="491712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Future Tasks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0" y="1086050"/>
            <a:ext cx="91248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00"/>
              <a:t>Print a set of movable osteon cylinders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Show the organization of osteons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Make a more precise bone connection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Fill the table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25149"/>
          <a:stretch/>
        </p:blipFill>
        <p:spPr>
          <a:xfrm>
            <a:off x="4129550" y="2182750"/>
            <a:ext cx="4396501" cy="2468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Suggestions?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0" y="2811780"/>
            <a:ext cx="9144000" cy="30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0" y="1954530"/>
            <a:ext cx="9144000" cy="1234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 all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your attention!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0" y="1"/>
            <a:ext cx="9144000" cy="741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Objectives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9600" y="741900"/>
            <a:ext cx="91248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Learn about the structure of neurons and bones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Determine dimensions of scaled models of neurons and bones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Design neurons with synapses that can interconnect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Create 3D bone which clearly show structure of osteons and osteocytes 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Learn how to use 3D printers and laser cutters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900" y="2419999"/>
            <a:ext cx="2998926" cy="224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124" y="2274552"/>
            <a:ext cx="2903301" cy="25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425" y="2420003"/>
            <a:ext cx="1692574" cy="2412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0" y="1"/>
            <a:ext cx="9144000" cy="741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Background- Neurons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0" y="956200"/>
            <a:ext cx="4498200" cy="4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General Structure of the Neuron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Soma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Dendrites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Axons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Synapses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Issues With Existing Models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2D representations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Singularly synapsed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No spatial orientation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Oversimplified 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625" y="169150"/>
            <a:ext cx="2006775" cy="17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775" y="1913149"/>
            <a:ext cx="4426524" cy="29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pic"/>
          </p:nvPr>
        </p:nvSpPr>
        <p:spPr>
          <a:xfrm>
            <a:off x="0" y="0"/>
            <a:ext cx="3816600" cy="490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" sz="1600">
                <a:solidFill>
                  <a:schemeClr val="dk1"/>
                </a:solidFill>
              </a:rPr>
              <a:t>Purpose for Printing</a:t>
            </a:r>
          </a:p>
          <a:p>
            <a:pPr indent="584200" lvl="1" rtl="0">
              <a:spcBef>
                <a:spcPts val="0"/>
              </a:spcBef>
              <a:buSzPct val="100000"/>
            </a:pPr>
            <a:r>
              <a:rPr lang="en" sz="1600"/>
              <a:t>Students can visibly see how neurons synapse</a:t>
            </a:r>
          </a:p>
          <a:p>
            <a:pPr indent="584200" lvl="1" rtl="0">
              <a:spcBef>
                <a:spcPts val="0"/>
              </a:spcBef>
              <a:buSzPct val="100000"/>
            </a:pPr>
            <a:r>
              <a:rPr lang="en" sz="1600"/>
              <a:t>Understand how different neurons vary </a:t>
            </a:r>
          </a:p>
          <a:p>
            <a:pPr indent="584200" lvl="1" rtl="0">
              <a:spcBef>
                <a:spcPts val="0"/>
              </a:spcBef>
              <a:buSzPct val="100000"/>
            </a:pPr>
            <a:r>
              <a:rPr lang="en" sz="1600"/>
              <a:t>Understand general structure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-75825" y="-240095"/>
            <a:ext cx="9144000" cy="1234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Neurons cont.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599" y="2754949"/>
            <a:ext cx="2513600" cy="194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600" y="972899"/>
            <a:ext cx="2722999" cy="17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pic"/>
          </p:nvPr>
        </p:nvSpPr>
        <p:spPr>
          <a:xfrm>
            <a:off x="-63200" y="758200"/>
            <a:ext cx="3883200" cy="408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" sz="1600">
                <a:solidFill>
                  <a:schemeClr val="dk1"/>
                </a:solidFill>
              </a:rPr>
              <a:t>Understand the composition of bones </a:t>
            </a:r>
          </a:p>
          <a:p>
            <a:pPr indent="584200" lvl="1" rtl="0"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600"/>
              <a:t>Bone → osteon → osteocyte </a:t>
            </a:r>
          </a:p>
          <a:p>
            <a:pPr indent="0" lvl="0" marL="457200" rtl="0" algn="l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lang="en" sz="1600"/>
              <a:t>Issues with existing bone models</a:t>
            </a:r>
          </a:p>
          <a:p>
            <a:pPr indent="5842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Static</a:t>
            </a:r>
          </a:p>
          <a:p>
            <a:pPr indent="5842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Difficult to understand connection between substructures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9575" y="-155100"/>
            <a:ext cx="8896800" cy="821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Background- Bones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574" y="2549074"/>
            <a:ext cx="3147374" cy="2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900" y="593675"/>
            <a:ext cx="3037925" cy="237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pic"/>
          </p:nvPr>
        </p:nvSpPr>
        <p:spPr>
          <a:xfrm>
            <a:off x="0" y="935175"/>
            <a:ext cx="9144000" cy="3968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" sz="1600">
                <a:solidFill>
                  <a:schemeClr val="dk1"/>
                </a:solidFill>
              </a:rPr>
              <a:t>Issues encountered when designing new bone model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0" y="-155944"/>
            <a:ext cx="9144000" cy="1234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Bones cont.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25" y="1667800"/>
            <a:ext cx="7073824" cy="28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pic"/>
          </p:nvPr>
        </p:nvSpPr>
        <p:spPr>
          <a:xfrm>
            <a:off x="0" y="581275"/>
            <a:ext cx="3289800" cy="408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lang="en" sz="1800"/>
              <a:t>3D printing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File converting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Layers, supports, base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Print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0" lang="en" sz="1800"/>
              <a:t>Laser Cutting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Image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Laser file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Cutting or engraving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9575" y="-155100"/>
            <a:ext cx="8896800" cy="821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Background- 3D Printers and Laser Cutters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17783" t="0"/>
          <a:stretch/>
        </p:blipFill>
        <p:spPr>
          <a:xfrm>
            <a:off x="7646474" y="623025"/>
            <a:ext cx="1497525" cy="18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59" y="3157224"/>
            <a:ext cx="2065341" cy="14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674" y="581270"/>
            <a:ext cx="4648573" cy="19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9675" y="2787265"/>
            <a:ext cx="3732525" cy="177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Progress Made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85775" y="1022850"/>
            <a:ext cx="42447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Fun coasters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Laser cut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For sale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6887" r="20385" t="0"/>
          <a:stretch/>
        </p:blipFill>
        <p:spPr>
          <a:xfrm rot="-5400000">
            <a:off x="1079473" y="1324999"/>
            <a:ext cx="2272527" cy="416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618" y="1085400"/>
            <a:ext cx="4616499" cy="34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esentation4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